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64" r:id="rId5"/>
    <p:sldId id="342" r:id="rId6"/>
    <p:sldId id="516" r:id="rId7"/>
    <p:sldId id="517" r:id="rId8"/>
    <p:sldId id="518" r:id="rId9"/>
    <p:sldId id="519" r:id="rId10"/>
    <p:sldId id="524" r:id="rId11"/>
    <p:sldId id="525" r:id="rId12"/>
    <p:sldId id="520" r:id="rId13"/>
    <p:sldId id="521" r:id="rId14"/>
    <p:sldId id="522" r:id="rId15"/>
    <p:sldId id="523" r:id="rId16"/>
    <p:sldId id="526" r:id="rId17"/>
    <p:sldId id="527" r:id="rId18"/>
    <p:sldId id="528" r:id="rId19"/>
    <p:sldId id="529" r:id="rId20"/>
    <p:sldId id="530" r:id="rId21"/>
    <p:sldId id="531" r:id="rId22"/>
    <p:sldId id="532" r:id="rId23"/>
    <p:sldId id="533" r:id="rId24"/>
    <p:sldId id="534" r:id="rId25"/>
    <p:sldId id="316" r:id="rId26"/>
    <p:sldId id="406" r:id="rId27"/>
    <p:sldId id="540" r:id="rId28"/>
    <p:sldId id="431" r:id="rId29"/>
    <p:sldId id="492" r:id="rId30"/>
    <p:sldId id="535" r:id="rId31"/>
    <p:sldId id="508" r:id="rId32"/>
    <p:sldId id="536" r:id="rId33"/>
    <p:sldId id="462" r:id="rId34"/>
    <p:sldId id="537" r:id="rId35"/>
    <p:sldId id="541" r:id="rId36"/>
    <p:sldId id="387" r:id="rId37"/>
    <p:sldId id="463" r:id="rId38"/>
    <p:sldId id="544" r:id="rId39"/>
    <p:sldId id="538" r:id="rId40"/>
    <p:sldId id="539" r:id="rId41"/>
    <p:sldId id="542" r:id="rId42"/>
    <p:sldId id="304" r:id="rId43"/>
    <p:sldId id="451" r:id="rId44"/>
    <p:sldId id="546" r:id="rId45"/>
    <p:sldId id="545" r:id="rId46"/>
    <p:sldId id="547" r:id="rId47"/>
    <p:sldId id="543" r:id="rId48"/>
    <p:sldId id="305" r:id="rId49"/>
    <p:sldId id="269" r:id="rId5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E9B"/>
    <a:srgbClr val="BCBCBE"/>
    <a:srgbClr val="E7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94700" autoAdjust="0"/>
  </p:normalViewPr>
  <p:slideViewPr>
    <p:cSldViewPr>
      <p:cViewPr varScale="1">
        <p:scale>
          <a:sx n="66" d="100"/>
          <a:sy n="66" d="100"/>
        </p:scale>
        <p:origin x="106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461165-D375-4E0B-99E0-DC7E732CB970}" type="datetimeFigureOut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CFC621-5642-49F9-98C2-6BE1D01730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2C3E-0B58-4FDC-B792-BAE11E23A546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DCEB-324E-4DF8-8B9A-0A18E91D65A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F341-3455-41EA-82F6-515B27B1CF1D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7EEF-1633-4098-A1D3-17A7FC352D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C87A-E064-47C4-91B2-C823A58421F6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04E-4738-45DB-AA6E-51BB9CE4344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0456-5181-491B-9C7F-0DFD224F7541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F442-9713-49A8-AFF4-2A2A8B2ED19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EB17-C093-485E-AE6A-EB477B082D40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CFA6-563C-48B3-8FF0-4F93A1E122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F7E8-7404-4459-89CC-F4027F33A5E4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0818-77E5-4E23-BFAF-CB901EF295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5702-B3D6-479E-A3EC-084629CA8C05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1D01-C611-483F-B62D-912BABDA099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FB6F-9DAD-4F4D-A49F-5D1EE026F50A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38B3A-A3DC-44F0-B977-6815F862A83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E05D0-44AA-43EA-8985-56DD03306F84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60EC-4578-4437-943F-EC2AB37A789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E3E4-C712-4CE1-8623-4FEE8ED1F9BF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543A-3918-46C5-A998-914EA1A5FFA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F1B4-592A-4E7C-B7E8-D3E32414B3DE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80FE-36D8-4A52-8AFF-EA3466D403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794B2-51EF-443A-8C80-55DCFE084DF9}" type="datetime1">
              <a:rPr lang="cs-CZ"/>
              <a:pPr>
                <a:defRPr/>
              </a:pPr>
              <a:t>08.06.2021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89C278-FE3E-4527-841E-0F57240650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airport-ostrava.cz/lp.zi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port-ostrava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rojekty.airport-ostrava.cz/cz/page-safety/" TargetMode="External"/><Relationship Id="rId4" Type="http://schemas.openxmlformats.org/officeDocument/2006/relationships/hyperlink" Target="http://www.airport-ostrava.cz/safetyporta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Nadpis 9"/>
          <p:cNvSpPr>
            <a:spLocks noGrp="1"/>
          </p:cNvSpPr>
          <p:nvPr>
            <p:ph type="ctrTitle"/>
          </p:nvPr>
        </p:nvSpPr>
        <p:spPr>
          <a:xfrm>
            <a:off x="0" y="1412875"/>
            <a:ext cx="9144000" cy="2187575"/>
          </a:xfrm>
        </p:spPr>
        <p:txBody>
          <a:bodyPr/>
          <a:lstStyle/>
          <a:p>
            <a:pPr defTabSz="0"/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LRST </a:t>
            </a:r>
            <a:r>
              <a:rPr lang="en-GB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LAST</a:t>
            </a:r>
            <a: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LBV</a:t>
            </a:r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08. 06. 2021</a:t>
            </a:r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solidFill>
                  <a:srgbClr val="1E5E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(minulé zasedání 16. 03. 2021)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2055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185245"/>
            <a:ext cx="5715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25. 04. 2021 Poškozené návěstidlo APN N1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BA618EC-EB09-4F98-96CE-8B2C89F9E7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2023070"/>
            <a:ext cx="5715000" cy="42862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C2D7F8-DE30-45ED-91C9-5280980B13E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92966" y="2529878"/>
            <a:ext cx="3361556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49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25. 04. 2021 Olejová skvrna TWY F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VPL byla nahlášena na Bezpečnostní dispečink (BD) olejová skvrna na TWY F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Skvrna byla na TWY F před lakovnou (IAC, APN N2) o rozměrech cca 4 x 2 m.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Následek motorové zkoušky na letadle YR-BEE. Prasknutý o-ring na záložním hydraulickém systému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Řešeno s JobAir (pí. Taichmanová)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245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25. 04. 2021 Olejová skvrna TWY F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152EC5B-F3D8-471F-9B65-E2F9701120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14500" y="1951062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536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30. 04. 2021 Únik neznámé látky APN C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Na BD byl nahlášen zaměstnanci LKMT únik neznámé látky na APN C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Jednalo se o únik vody a oleje z </a:t>
            </a:r>
            <a:r>
              <a:rPr lang="cs-CZ" sz="2800" dirty="0" err="1"/>
              <a:t>úkapové</a:t>
            </a:r>
            <a:r>
              <a:rPr lang="cs-CZ" sz="2800" dirty="0"/>
              <a:t> vany pod nepoužívaným </a:t>
            </a:r>
            <a:r>
              <a:rPr lang="cs-CZ" sz="2800" dirty="0" err="1"/>
              <a:t>highloaderem</a:t>
            </a:r>
            <a:r>
              <a:rPr lang="cs-CZ" sz="2800" dirty="0"/>
              <a:t>. 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Tento </a:t>
            </a:r>
            <a:r>
              <a:rPr lang="cs-CZ" sz="2800" dirty="0" err="1"/>
              <a:t>highloader</a:t>
            </a:r>
            <a:r>
              <a:rPr lang="cs-CZ" sz="2800" dirty="0"/>
              <a:t> se musel posunout z důvodu instalace mobilní buňky (test </a:t>
            </a:r>
            <a:r>
              <a:rPr lang="cs-CZ" sz="2800" dirty="0" err="1"/>
              <a:t>Covid</a:t>
            </a:r>
            <a:r>
              <a:rPr lang="cs-CZ" sz="2800" dirty="0"/>
              <a:t>) do prostoru vyhlídky.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Řešeno v rámci LKMT – odd. ŽP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684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30. 04. 2021 Únik neznámé látky APN 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7D8290-30B0-44F9-956E-6571C5C86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169132"/>
            <a:ext cx="4762500" cy="22288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DA74D0B-FC13-4217-858D-2E906851E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062" y="3081337"/>
            <a:ext cx="47625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067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04. 05. 2021 Nevhodně odstavené letadlo před IAC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Nahlášeno IAC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IAC vyřešilo s JobAir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Info LKMT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</a:p>
          <a:p>
            <a:pPr>
              <a:spcAft>
                <a:spcPts val="500"/>
              </a:spcAft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spcAft>
                <a:spcPts val="500"/>
              </a:spcAft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Řešeno IAC -- &gt; JobAir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8320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04. 05. 2021 Nevhodně odstavené letadlo před IAC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F63BE0-7FF2-4868-A372-C64C64CF6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0848"/>
            <a:ext cx="7194376" cy="40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54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14. 05. 2021 Nevhodně odstavené letadlo APN N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Zaznamenáno nesprávně umístěné letadlo na ploše APN N. 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Letadlo bylo umístěno mimo vyhrazená stání, chybělo denní označení (kužely).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Letadlo bylo umístěno v těsné blízkosti objízdné komunikace (křídlo nad objízdnou komunikací).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Řešeno s JobAir (pí. Taichmanová)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052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14. 05. 2021 Nevhodně odstavené letadlo APN N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071A6FC-95EA-418B-AC72-FAE702DF3D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7624" y="2042929"/>
            <a:ext cx="6048712" cy="40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303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18. 05. 2021 </a:t>
            </a:r>
            <a:r>
              <a:rPr lang="cs-CZ" sz="2800" b="1" dirty="0" err="1"/>
              <a:t>BirdStrike</a:t>
            </a:r>
            <a:endParaRPr lang="cs-CZ" sz="2800" b="1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Po vzletu z RWY 22 v čase 19:16 pilot na APP oznámil, že během rotace měl asi střet s ptákem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Pilot oznámil, že ACFT i posádka je schopna letu a ACFT nemá žádné poškození.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Byla provedena kontrola RWY za účasti pracovníka </a:t>
            </a:r>
            <a:r>
              <a:rPr lang="cs-CZ" sz="2800" dirty="0" err="1"/>
              <a:t>BiOL</a:t>
            </a:r>
            <a:r>
              <a:rPr lang="cs-CZ" sz="2800" dirty="0"/>
              <a:t>, bez nálezu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Nepotvrzený střet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Řešeno s </a:t>
            </a:r>
            <a:r>
              <a:rPr lang="cs-CZ" sz="2800" dirty="0" err="1"/>
              <a:t>BiOL</a:t>
            </a:r>
            <a:r>
              <a:rPr lang="cs-CZ" sz="2800" dirty="0"/>
              <a:t> (p. Gallat)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47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3037939"/>
            <a:ext cx="9144000" cy="8951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Provozní události</a:t>
            </a:r>
          </a:p>
          <a:p>
            <a:pPr lvl="0" algn="ctr">
              <a:spcAft>
                <a:spcPts val="50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 16. 03. 2021 do 07. 06. 2021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5287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18. 05. 2021 </a:t>
            </a:r>
            <a:r>
              <a:rPr lang="cs-CZ" sz="2800" b="1" dirty="0" err="1"/>
              <a:t>BirdStrike</a:t>
            </a:r>
            <a:endParaRPr lang="cs-CZ" sz="2800" b="1" dirty="0"/>
          </a:p>
          <a:p>
            <a:pPr algn="ctr">
              <a:spcAft>
                <a:spcPts val="500"/>
              </a:spcAft>
            </a:pPr>
            <a:endParaRPr lang="cs-CZ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endParaRPr lang="cs-CZ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(pouze ilustrační)</a:t>
            </a:r>
            <a:endParaRPr lang="cs-CZ" sz="28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0108D8-BB55-4754-84A3-B9183EEC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013233"/>
            <a:ext cx="6696744" cy="379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5717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18. 05. 2021 Výpadek ILS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Pravděpodobně úder blesku do antény ILS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Opraveno ŘLP 18. 05. 2021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LKMT vydání </a:t>
            </a:r>
            <a:r>
              <a:rPr lang="cs-CZ" sz="2800" dirty="0" err="1"/>
              <a:t>Notamu</a:t>
            </a:r>
            <a:r>
              <a:rPr lang="cs-CZ" sz="2800" dirty="0"/>
              <a:t>: LVP není k dispozici pouze LVTO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Řešeno s ŘLP, </a:t>
            </a:r>
            <a:r>
              <a:rPr lang="cs-CZ" sz="2800" dirty="0" err="1"/>
              <a:t>s.p</a:t>
            </a:r>
            <a:r>
              <a:rPr lang="cs-CZ" sz="2800" dirty="0"/>
              <a:t>.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089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Audity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ovéPole 9">
            <a:extLst>
              <a:ext uri="{FF2B5EF4-FFF2-40B4-BE49-F238E27FC236}">
                <a16:creationId xmlns:a16="http://schemas.microsoft.com/office/drawing/2014/main" id="{9640655E-584C-4A5B-AC23-156F7411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37939"/>
            <a:ext cx="9144000" cy="89511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Audity</a:t>
            </a:r>
          </a:p>
          <a:p>
            <a:pPr lvl="0" algn="ctr">
              <a:spcAft>
                <a:spcPts val="50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Externí audity 03/2021 – 05 / 2021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Audity SMS (CMS)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14127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Program externích auditů – externí subjekty 2021</a:t>
            </a: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3FAF96-C68A-4C54-8267-C0866D3FBF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56781"/>
            <a:ext cx="5769224" cy="4352539"/>
          </a:xfrm>
          <a:prstGeom prst="rect">
            <a:avLst/>
          </a:prstGeom>
        </p:spPr>
      </p:pic>
      <p:sp>
        <p:nvSpPr>
          <p:cNvPr id="2" name="Tvar L 1">
            <a:extLst>
              <a:ext uri="{FF2B5EF4-FFF2-40B4-BE49-F238E27FC236}">
                <a16:creationId xmlns:a16="http://schemas.microsoft.com/office/drawing/2014/main" id="{8D753931-7BB4-44B4-95C5-16CC6155687C}"/>
              </a:ext>
            </a:extLst>
          </p:cNvPr>
          <p:cNvSpPr/>
          <p:nvPr/>
        </p:nvSpPr>
        <p:spPr>
          <a:xfrm rot="18932442">
            <a:off x="5644943" y="2176147"/>
            <a:ext cx="347892" cy="45719"/>
          </a:xfrm>
          <a:prstGeom prst="corner">
            <a:avLst>
              <a:gd name="adj1" fmla="val 50000"/>
              <a:gd name="adj2" fmla="val 358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Tvar L 16">
            <a:extLst>
              <a:ext uri="{FF2B5EF4-FFF2-40B4-BE49-F238E27FC236}">
                <a16:creationId xmlns:a16="http://schemas.microsoft.com/office/drawing/2014/main" id="{CFC31396-EAD4-48ED-A615-39ECFB81391A}"/>
              </a:ext>
            </a:extLst>
          </p:cNvPr>
          <p:cNvSpPr/>
          <p:nvPr/>
        </p:nvSpPr>
        <p:spPr>
          <a:xfrm rot="18932442">
            <a:off x="5644944" y="2386230"/>
            <a:ext cx="347892" cy="45719"/>
          </a:xfrm>
          <a:prstGeom prst="corner">
            <a:avLst>
              <a:gd name="adj1" fmla="val 50000"/>
              <a:gd name="adj2" fmla="val 358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Tvar L 17">
            <a:extLst>
              <a:ext uri="{FF2B5EF4-FFF2-40B4-BE49-F238E27FC236}">
                <a16:creationId xmlns:a16="http://schemas.microsoft.com/office/drawing/2014/main" id="{28D6641C-DBD1-44C3-91EE-97B00A115353}"/>
              </a:ext>
            </a:extLst>
          </p:cNvPr>
          <p:cNvSpPr/>
          <p:nvPr/>
        </p:nvSpPr>
        <p:spPr>
          <a:xfrm rot="18932442">
            <a:off x="5644943" y="2596313"/>
            <a:ext cx="347892" cy="45719"/>
          </a:xfrm>
          <a:prstGeom prst="corner">
            <a:avLst>
              <a:gd name="adj1" fmla="val 50000"/>
              <a:gd name="adj2" fmla="val 358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Tvar L 18">
            <a:extLst>
              <a:ext uri="{FF2B5EF4-FFF2-40B4-BE49-F238E27FC236}">
                <a16:creationId xmlns:a16="http://schemas.microsoft.com/office/drawing/2014/main" id="{A77EDA88-E54C-4212-8535-EC1B04A3F6DB}"/>
              </a:ext>
            </a:extLst>
          </p:cNvPr>
          <p:cNvSpPr/>
          <p:nvPr/>
        </p:nvSpPr>
        <p:spPr>
          <a:xfrm rot="18932442">
            <a:off x="5638999" y="2799998"/>
            <a:ext cx="347892" cy="45719"/>
          </a:xfrm>
          <a:prstGeom prst="corner">
            <a:avLst>
              <a:gd name="adj1" fmla="val 50000"/>
              <a:gd name="adj2" fmla="val 358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var L 19">
            <a:extLst>
              <a:ext uri="{FF2B5EF4-FFF2-40B4-BE49-F238E27FC236}">
                <a16:creationId xmlns:a16="http://schemas.microsoft.com/office/drawing/2014/main" id="{40E574DC-C2E8-460F-A141-DD32F9FA48A4}"/>
              </a:ext>
            </a:extLst>
          </p:cNvPr>
          <p:cNvSpPr/>
          <p:nvPr/>
        </p:nvSpPr>
        <p:spPr>
          <a:xfrm rot="18932442">
            <a:off x="5633054" y="2994760"/>
            <a:ext cx="347892" cy="45719"/>
          </a:xfrm>
          <a:prstGeom prst="corner">
            <a:avLst>
              <a:gd name="adj1" fmla="val 50000"/>
              <a:gd name="adj2" fmla="val 358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Tvar L 20">
            <a:extLst>
              <a:ext uri="{FF2B5EF4-FFF2-40B4-BE49-F238E27FC236}">
                <a16:creationId xmlns:a16="http://schemas.microsoft.com/office/drawing/2014/main" id="{D73D07AA-D48D-445B-81A1-D2AE80426F32}"/>
              </a:ext>
            </a:extLst>
          </p:cNvPr>
          <p:cNvSpPr/>
          <p:nvPr/>
        </p:nvSpPr>
        <p:spPr>
          <a:xfrm rot="18932442">
            <a:off x="5644943" y="3585216"/>
            <a:ext cx="347892" cy="45719"/>
          </a:xfrm>
          <a:prstGeom prst="corner">
            <a:avLst>
              <a:gd name="adj1" fmla="val 50000"/>
              <a:gd name="adj2" fmla="val 3587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25328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Audity SMS (CMS)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14127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u="sng" dirty="0"/>
              <a:t>Riziko</a:t>
            </a:r>
            <a:r>
              <a:rPr lang="cs-CZ" sz="2800" b="1" dirty="0"/>
              <a:t> úniku ropných látek do kanalizace</a:t>
            </a: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D125F08F-DCFA-465B-8287-41507C1BE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2282825"/>
            <a:ext cx="2143125" cy="3810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3D13129-9135-465C-B18C-80D0E059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2282825"/>
            <a:ext cx="2219325" cy="38100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54836AA-0AE0-47C3-BFAC-23ED1B9D4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25" y="2282825"/>
            <a:ext cx="2143125" cy="3810000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900738DA-C38C-458D-BA13-EABAA08990F3}"/>
              </a:ext>
            </a:extLst>
          </p:cNvPr>
          <p:cNvSpPr/>
          <p:nvPr/>
        </p:nvSpPr>
        <p:spPr>
          <a:xfrm>
            <a:off x="7092280" y="3713899"/>
            <a:ext cx="432048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: dolů 19">
            <a:extLst>
              <a:ext uri="{FF2B5EF4-FFF2-40B4-BE49-F238E27FC236}">
                <a16:creationId xmlns:a16="http://schemas.microsoft.com/office/drawing/2014/main" id="{F86E362B-69CF-4838-A4A4-AEADA9F35D9C}"/>
              </a:ext>
            </a:extLst>
          </p:cNvPr>
          <p:cNvSpPr/>
          <p:nvPr/>
        </p:nvSpPr>
        <p:spPr>
          <a:xfrm>
            <a:off x="1331640" y="4329100"/>
            <a:ext cx="432048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01141453-2A27-425F-8FFC-35774C40D9A6}"/>
              </a:ext>
            </a:extLst>
          </p:cNvPr>
          <p:cNvSpPr/>
          <p:nvPr/>
        </p:nvSpPr>
        <p:spPr>
          <a:xfrm>
            <a:off x="4050630" y="3539753"/>
            <a:ext cx="432048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6030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Regulatorní audity ÚCL 2021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1412776"/>
            <a:ext cx="9144000" cy="4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endParaRPr lang="cs-CZ" sz="2400" dirty="0"/>
          </a:p>
          <a:p>
            <a:pPr marL="514350" indent="-514350" algn="ctr">
              <a:spcAft>
                <a:spcPts val="500"/>
              </a:spcAft>
              <a:buFont typeface="+mj-lt"/>
              <a:buAutoNum type="romanUcPeriod" startAt="3"/>
            </a:pPr>
            <a:r>
              <a:rPr lang="cs-CZ" sz="2800" dirty="0"/>
              <a:t>Regulatorní audit</a:t>
            </a:r>
            <a:br>
              <a:rPr lang="cs-CZ" sz="2400" dirty="0"/>
            </a:br>
            <a:r>
              <a:rPr lang="cs-CZ" sz="2400" b="1" dirty="0"/>
              <a:t>31. týden: 2. 8. – 6. 8. 2021</a:t>
            </a:r>
            <a:br>
              <a:rPr lang="cs-CZ" sz="2400" b="1" dirty="0"/>
            </a:br>
            <a:r>
              <a:rPr lang="cs-CZ" sz="2400" b="1" dirty="0"/>
              <a:t>Požadavky na personál a Letištní pohotovostní plánování</a:t>
            </a:r>
            <a:br>
              <a:rPr lang="cs-CZ" sz="2400" dirty="0"/>
            </a:br>
            <a:endParaRPr lang="cs-CZ" sz="2400" dirty="0"/>
          </a:p>
          <a:p>
            <a:pPr marL="514350" indent="-514350" algn="ctr">
              <a:spcAft>
                <a:spcPts val="500"/>
              </a:spcAft>
              <a:buFont typeface="+mj-lt"/>
              <a:buAutoNum type="romanUcPeriod" startAt="3"/>
            </a:pPr>
            <a:endParaRPr lang="cs-CZ" sz="2400" dirty="0"/>
          </a:p>
          <a:p>
            <a:pPr marL="514350" indent="-514350" algn="ctr">
              <a:spcAft>
                <a:spcPts val="500"/>
              </a:spcAft>
              <a:buFont typeface="+mj-lt"/>
              <a:buAutoNum type="romanUcPeriod" startAt="3"/>
            </a:pPr>
            <a:r>
              <a:rPr lang="cs-CZ" sz="2800" dirty="0"/>
              <a:t>Regulatorní audit</a:t>
            </a:r>
            <a:br>
              <a:rPr lang="cs-CZ" sz="2400" dirty="0"/>
            </a:br>
            <a:r>
              <a:rPr lang="cs-CZ" sz="2400" b="1" dirty="0"/>
              <a:t>44. týden: 1. 11. – 5. 11. 2021</a:t>
            </a:r>
            <a:br>
              <a:rPr lang="cs-CZ" sz="2400" b="1" dirty="0"/>
            </a:br>
            <a:r>
              <a:rPr lang="cs-CZ" sz="2400" b="1" dirty="0"/>
              <a:t>Program výcviku a přezkoumání odborné způsobilosti (včetně RFFS)</a:t>
            </a:r>
            <a:br>
              <a:rPr lang="cs-CZ" sz="2400" b="1" dirty="0"/>
            </a:br>
            <a:r>
              <a:rPr lang="en-US" sz="1400" dirty="0"/>
              <a:t> Rescue and Fire Fighting Services</a:t>
            </a:r>
            <a:endParaRPr lang="cs-CZ" sz="1400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2329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Přezkoumání SMS – externí subjekty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4D8F0E1-827B-4CF4-85DE-6FC773DC0DAE}"/>
              </a:ext>
            </a:extLst>
          </p:cNvPr>
          <p:cNvSpPr/>
          <p:nvPr/>
        </p:nvSpPr>
        <p:spPr>
          <a:xfrm>
            <a:off x="5220072" y="1844824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01819AD-8F8C-4A99-B92C-82FF5C35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407" y="1467320"/>
            <a:ext cx="4969873" cy="46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5353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Rizika SMS – externí subjekty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F237230-4C3E-41F5-89C9-0F79C7665D28}"/>
              </a:ext>
            </a:extLst>
          </p:cNvPr>
          <p:cNvSpPr/>
          <p:nvPr/>
        </p:nvSpPr>
        <p:spPr>
          <a:xfrm>
            <a:off x="5220072" y="1844824"/>
            <a:ext cx="187220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18412E6-0981-4407-9E2A-F71B9DEB5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464" y="1419225"/>
            <a:ext cx="5072816" cy="474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259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Hodnocení výkonnosti externích subjektů 2021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EED1846-E2BD-4042-9348-4D79293B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052" y="1412776"/>
            <a:ext cx="3049116" cy="49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106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Řízení změn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0F28BCF-8093-4D5B-BF5C-E9E17E97A0C5}"/>
              </a:ext>
            </a:extLst>
          </p:cNvPr>
          <p:cNvSpPr txBox="1"/>
          <p:nvPr/>
        </p:nvSpPr>
        <p:spPr>
          <a:xfrm>
            <a:off x="0" y="1412776"/>
            <a:ext cx="9144000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Vydána </a:t>
            </a:r>
            <a:r>
              <a:rPr lang="cs-CZ" sz="2800" b="1" dirty="0"/>
              <a:t>LO-VN-180-19 Řízení provozních změn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Norma je schválená ÚCL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Notifikované, které </a:t>
            </a:r>
            <a:r>
              <a:rPr lang="cs-CZ" sz="2800" b="1" dirty="0"/>
              <a:t>vyžadují</a:t>
            </a:r>
            <a:r>
              <a:rPr lang="cs-CZ" sz="2800" dirty="0"/>
              <a:t> předchozí souhlas ÚCL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Notifikované, které </a:t>
            </a:r>
            <a:r>
              <a:rPr lang="cs-CZ" sz="2800" b="1" dirty="0"/>
              <a:t>nevyžadují</a:t>
            </a:r>
            <a:r>
              <a:rPr lang="cs-CZ" sz="2800" dirty="0"/>
              <a:t> předchozí souhlas ÚCL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b="1" dirty="0"/>
              <a:t>Spolupráce</a:t>
            </a:r>
            <a:r>
              <a:rPr lang="cs-CZ" sz="2800" dirty="0"/>
              <a:t> s ext. sub. (pokud se jich změna týká)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Žádost o změnu – nejpozději </a:t>
            </a:r>
            <a:r>
              <a:rPr lang="cs-CZ" sz="2800" b="1" dirty="0"/>
              <a:t>60 dnů (významná změna) </a:t>
            </a:r>
            <a:r>
              <a:rPr lang="cs-CZ" sz="2800" dirty="0"/>
              <a:t>před plánovaným termínem zavedení změny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Žádost o změnu – nejpozději </a:t>
            </a:r>
            <a:r>
              <a:rPr lang="cs-CZ" sz="2800" b="1" dirty="0"/>
              <a:t>30 dnů (méně významná)</a:t>
            </a:r>
            <a:r>
              <a:rPr lang="cs-CZ" sz="2800" dirty="0"/>
              <a:t> před plánovaným termínem zavedení změny </a:t>
            </a:r>
          </a:p>
        </p:txBody>
      </p:sp>
    </p:spTree>
    <p:extLst>
      <p:ext uri="{BB962C8B-B14F-4D97-AF65-F5344CB8AC3E}">
        <p14:creationId xmlns:p14="http://schemas.microsoft.com/office/powerpoint/2010/main" val="17730179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8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28. 03. 2021 Defekt Pneu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Defekt pravé pneumatiky letadla OK-MSA (</a:t>
            </a:r>
            <a:r>
              <a:rPr lang="cs-CZ" sz="2800" dirty="0" err="1"/>
              <a:t>Tecnam</a:t>
            </a:r>
            <a:r>
              <a:rPr lang="cs-CZ" sz="2800" dirty="0"/>
              <a:t> 2006) společnosti F-AIR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K úniku došlo postupně po přistání a během pojíždění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Letadlo dojelo na stojánku APN C bez další asistence. </a:t>
            </a:r>
          </a:p>
          <a:p>
            <a:pPr>
              <a:spcAft>
                <a:spcPts val="500"/>
              </a:spcAft>
            </a:pPr>
            <a:endParaRPr lang="cs-CZ" sz="2800" dirty="0"/>
          </a:p>
          <a:p>
            <a:pPr>
              <a:spcAft>
                <a:spcPts val="500"/>
              </a:spcAft>
            </a:pPr>
            <a:endParaRPr lang="cs-CZ" sz="2800" dirty="0"/>
          </a:p>
          <a:p>
            <a:pPr>
              <a:spcAft>
                <a:spcPts val="500"/>
              </a:spcAft>
            </a:pPr>
            <a:endParaRPr lang="cs-CZ" sz="2800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Řešeno s F-Air (p. Miroslav </a:t>
            </a:r>
            <a:r>
              <a:rPr lang="cs-CZ" sz="2800" dirty="0" err="1"/>
              <a:t>Rohel</a:t>
            </a:r>
            <a:r>
              <a:rPr lang="cs-CZ" sz="2800" dirty="0"/>
              <a:t>)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703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DC50A73-398E-467E-8BC5-7755829F32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2497" y="4379508"/>
            <a:ext cx="5057775" cy="240982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08049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Compliance management </a:t>
            </a:r>
            <a:r>
              <a:rPr lang="cs-CZ" sz="3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system</a:t>
            </a:r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(CMS)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3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1FD8055-17ED-48DD-84B4-E4DB261BAA78}"/>
              </a:ext>
            </a:extLst>
          </p:cNvPr>
          <p:cNvSpPr txBox="1"/>
          <p:nvPr/>
        </p:nvSpPr>
        <p:spPr>
          <a:xfrm>
            <a:off x="0" y="1412776"/>
            <a:ext cx="9144000" cy="2998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CMS – Součást externích auditů (EA)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Požadavek NK(EU) 139/2014 </a:t>
            </a:r>
            <a:r>
              <a:rPr lang="cs-CZ" dirty="0"/>
              <a:t>(změna 3, 01/2021)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ADR (AMC / GM), </a:t>
            </a:r>
            <a:r>
              <a:rPr lang="cs-CZ" dirty="0"/>
              <a:t>(např. </a:t>
            </a:r>
            <a:r>
              <a:rPr lang="fi-FI" dirty="0"/>
              <a:t>ADR.OPS.B.055 Kvalita paliva</a:t>
            </a:r>
            <a:r>
              <a:rPr lang="cs-CZ" dirty="0"/>
              <a:t>)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Oborová pravidla </a:t>
            </a:r>
            <a:r>
              <a:rPr lang="cs-CZ" dirty="0"/>
              <a:t>(např. JIG)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Vnitřní předpis ext. spol </a:t>
            </a:r>
            <a:r>
              <a:rPr lang="cs-CZ" dirty="0"/>
              <a:t>(</a:t>
            </a:r>
            <a:r>
              <a:rPr lang="pt-BR" dirty="0"/>
              <a:t>PR-8/OSR Postup plnění letadel palivem</a:t>
            </a:r>
            <a:r>
              <a:rPr lang="cs-CZ" dirty="0"/>
              <a:t>)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Vnitřní předpis LKMT </a:t>
            </a:r>
            <a:r>
              <a:rPr lang="cs-CZ" dirty="0"/>
              <a:t>(LO-VN-045-07 Plnění letadel palivem)</a:t>
            </a:r>
          </a:p>
        </p:txBody>
      </p:sp>
    </p:spTree>
    <p:extLst>
      <p:ext uri="{BB962C8B-B14F-4D97-AF65-F5344CB8AC3E}">
        <p14:creationId xmlns:p14="http://schemas.microsoft.com/office/powerpoint/2010/main" val="355092705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08049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Letištní příručka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22D9E-C69D-4EF9-99F9-2B63881116DE}"/>
              </a:ext>
            </a:extLst>
          </p:cNvPr>
          <p:cNvSpPr txBox="1"/>
          <p:nvPr/>
        </p:nvSpPr>
        <p:spPr>
          <a:xfrm>
            <a:off x="0" y="1412776"/>
            <a:ext cx="9144000" cy="4483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Aktualizace Letištní příručky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Verze 1.9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Adresa: </a:t>
            </a:r>
            <a:r>
              <a:rPr lang="cs-CZ" sz="2800" dirty="0">
                <a:hlinkClick r:id="rId3"/>
              </a:rPr>
              <a:t>http://intranet.airport-ostrava.cz/lp.zip</a:t>
            </a:r>
            <a:r>
              <a:rPr lang="cs-CZ" sz="2800" dirty="0"/>
              <a:t> 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Heslo: 20prir.ucka20</a:t>
            </a:r>
          </a:p>
          <a:p>
            <a:pPr>
              <a:spcAft>
                <a:spcPts val="500"/>
              </a:spcAft>
            </a:pPr>
            <a:endParaRPr lang="cs-CZ" sz="2800" dirty="0"/>
          </a:p>
          <a:p>
            <a:pPr>
              <a:spcAft>
                <a:spcPts val="500"/>
              </a:spcAft>
            </a:pPr>
            <a:endParaRPr lang="cs-CZ" sz="2800" dirty="0"/>
          </a:p>
          <a:p>
            <a:pPr>
              <a:spcAft>
                <a:spcPts val="500"/>
              </a:spcAft>
            </a:pPr>
            <a:endParaRPr lang="cs-CZ" sz="2800" b="1" dirty="0"/>
          </a:p>
          <a:p>
            <a:pPr>
              <a:spcAft>
                <a:spcPts val="500"/>
              </a:spcAft>
            </a:pPr>
            <a:endParaRPr lang="cs-CZ" sz="2800" b="1" dirty="0"/>
          </a:p>
          <a:p>
            <a:pPr>
              <a:spcAft>
                <a:spcPts val="500"/>
              </a:spcAft>
            </a:pPr>
            <a:r>
              <a:rPr lang="cs-CZ" sz="2800" b="1" dirty="0"/>
              <a:t>Potvrdit přijetí změn v LP </a:t>
            </a:r>
            <a:r>
              <a:rPr lang="cs-CZ" dirty="0"/>
              <a:t>(odp. na e-mail)</a:t>
            </a:r>
          </a:p>
        </p:txBody>
      </p:sp>
    </p:spTree>
    <p:extLst>
      <p:ext uri="{BB962C8B-B14F-4D97-AF65-F5344CB8AC3E}">
        <p14:creationId xmlns:p14="http://schemas.microsoft.com/office/powerpoint/2010/main" val="81984220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908049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Aktualizace LPP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22D9E-C69D-4EF9-99F9-2B63881116DE}"/>
              </a:ext>
            </a:extLst>
          </p:cNvPr>
          <p:cNvSpPr txBox="1"/>
          <p:nvPr/>
        </p:nvSpPr>
        <p:spPr>
          <a:xfrm>
            <a:off x="0" y="1412776"/>
            <a:ext cx="914400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Aktualizace Letištního pohotovostního plánu (LPP)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ADR.OPS.B.005 Letištní pohotovostní plánování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ADR.OR.D.025 Koordinace s jinými organizacemi</a:t>
            </a:r>
          </a:p>
          <a:p>
            <a:pPr>
              <a:spcAft>
                <a:spcPts val="500"/>
              </a:spcAft>
            </a:pP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2F3089-71A4-4AFF-BEED-F29A98EBE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18" y="3211413"/>
            <a:ext cx="65722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985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Safety </a:t>
            </a:r>
            <a:r>
              <a:rPr lang="cs-CZ" sz="3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Portal</a:t>
            </a:r>
            <a:endParaRPr lang="cs-CZ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7FEA3A3-4A40-459F-912F-4576D4497358}"/>
              </a:ext>
            </a:extLst>
          </p:cNvPr>
          <p:cNvSpPr txBox="1"/>
          <p:nvPr/>
        </p:nvSpPr>
        <p:spPr>
          <a:xfrm>
            <a:off x="0" y="1412776"/>
            <a:ext cx="9144000" cy="3429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Nové www stránky letiště </a:t>
            </a:r>
            <a:r>
              <a:rPr lang="cs-CZ" sz="2800" dirty="0">
                <a:hlinkClick r:id="rId3"/>
              </a:rPr>
              <a:t>www.airport-ostrava.cz</a:t>
            </a:r>
            <a:r>
              <a:rPr lang="cs-CZ" sz="2800" dirty="0"/>
              <a:t> 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Přesun </a:t>
            </a:r>
            <a:r>
              <a:rPr lang="cs-CZ" sz="2800" dirty="0" err="1"/>
              <a:t>SafetyPortalu</a:t>
            </a:r>
            <a:r>
              <a:rPr lang="cs-CZ" sz="2800" dirty="0"/>
              <a:t> na nové www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Stále funkční původní odkaz 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Nová adresa </a:t>
            </a:r>
            <a:r>
              <a:rPr lang="cs-CZ" sz="2800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www.airport-ostrava.cz/safetyportal</a:t>
            </a:r>
            <a:endParaRPr lang="cs-CZ" sz="2800" dirty="0">
              <a:solidFill>
                <a:srgbClr val="00B050"/>
              </a:solidFill>
            </a:endParaRP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www LKMT -- &gt; O společnosti -- &gt; Kvalita -- &gt; </a:t>
            </a:r>
            <a:r>
              <a:rPr lang="cs-CZ" sz="2800" dirty="0" err="1"/>
              <a:t>SafetyPortal</a:t>
            </a: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hlinkClick r:id="rId5"/>
              </a:rPr>
              <a:t>http://projekty.airport-ostrava.cz/cz/page-safety/</a:t>
            </a:r>
            <a:r>
              <a:rPr lang="cs-CZ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833232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Covid</a:t>
            </a:r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– testování na letišti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109637-B5F7-4125-9BFB-06E17FF17894}"/>
              </a:ext>
            </a:extLst>
          </p:cNvPr>
          <p:cNvSpPr txBox="1"/>
          <p:nvPr/>
        </p:nvSpPr>
        <p:spPr>
          <a:xfrm>
            <a:off x="0" y="141277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Mezi odletovou halou a terminálem nádraží (vyhlídka)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CB48147-C0D1-4450-9ACD-23E1A571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95" y="1944216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4012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Covid</a:t>
            </a:r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– testování na letišti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109637-B5F7-4125-9BFB-06E17FF17894}"/>
              </a:ext>
            </a:extLst>
          </p:cNvPr>
          <p:cNvSpPr txBox="1"/>
          <p:nvPr/>
        </p:nvSpPr>
        <p:spPr>
          <a:xfrm>
            <a:off x="0" y="141277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Parkoviště P3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002C0E-A3E8-417F-A183-D49DA2EB3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109" y="1988840"/>
            <a:ext cx="5634203" cy="42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906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Údržba provozních ploch 05/2021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109637-B5F7-4125-9BFB-06E17FF17894}"/>
              </a:ext>
            </a:extLst>
          </p:cNvPr>
          <p:cNvSpPr txBox="1"/>
          <p:nvPr/>
        </p:nvSpPr>
        <p:spPr>
          <a:xfrm>
            <a:off x="0" y="1412776"/>
            <a:ext cx="9144000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8FF32CE-861D-4D68-BE1D-F42636E7E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277"/>
            <a:ext cx="4476570" cy="335742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4E294F2-A2FD-4E60-AB34-87402F408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079" y="2033277"/>
            <a:ext cx="4476570" cy="33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4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Údržba provozních ploch 05/2021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109637-B5F7-4125-9BFB-06E17FF17894}"/>
              </a:ext>
            </a:extLst>
          </p:cNvPr>
          <p:cNvSpPr txBox="1"/>
          <p:nvPr/>
        </p:nvSpPr>
        <p:spPr>
          <a:xfrm>
            <a:off x="0" y="1412776"/>
            <a:ext cx="9144000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C010CD7-F949-433C-BCA1-1A24CBFF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50554"/>
            <a:ext cx="4499992" cy="337499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86457EE-9A62-4481-9D94-8D89D0387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50554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128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Riziko zvednutí panelu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109637-B5F7-4125-9BFB-06E17FF17894}"/>
              </a:ext>
            </a:extLst>
          </p:cNvPr>
          <p:cNvSpPr txBox="1"/>
          <p:nvPr/>
        </p:nvSpPr>
        <p:spPr>
          <a:xfrm>
            <a:off x="0" y="1412776"/>
            <a:ext cx="9144000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C547CD9-5337-479A-88E7-6461B16B0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22" y="1536880"/>
            <a:ext cx="4347029" cy="326027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5B1CDD7-077B-4E3F-9A2A-277AC27A1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874" y="1536878"/>
            <a:ext cx="2420995" cy="3260273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D6446EED-2D0D-4D7A-80FB-212B454121F9}"/>
              </a:ext>
            </a:extLst>
          </p:cNvPr>
          <p:cNvSpPr/>
          <p:nvPr/>
        </p:nvSpPr>
        <p:spPr>
          <a:xfrm>
            <a:off x="0" y="486916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Hlásit i podezření na poruchy RWY, provozních a pohybových ploch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9A48205-F9EA-4AF9-8D18-FB40B65E7EFE}"/>
              </a:ext>
            </a:extLst>
          </p:cNvPr>
          <p:cNvSpPr/>
          <p:nvPr/>
        </p:nvSpPr>
        <p:spPr>
          <a:xfrm>
            <a:off x="0" y="55892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800" b="1" dirty="0">
                <a:solidFill>
                  <a:srgbClr val="7030A0"/>
                </a:solidFill>
              </a:rPr>
              <a:t>_______________________________________</a:t>
            </a:r>
          </a:p>
          <a:p>
            <a:pPr algn="ctr"/>
            <a:r>
              <a:rPr lang="cs-CZ" sz="1800" b="1" dirty="0">
                <a:solidFill>
                  <a:srgbClr val="7030A0"/>
                </a:solidFill>
              </a:rPr>
              <a:t>17. 06. 2019, 24. 06. 2016</a:t>
            </a:r>
            <a:endParaRPr lang="cs-CZ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3658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E004487-2027-4309-BEF1-E775C47A1831}"/>
              </a:ext>
            </a:extLst>
          </p:cNvPr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3" name="Nadpis 10">
            <a:extLst>
              <a:ext uri="{FF2B5EF4-FFF2-40B4-BE49-F238E27FC236}">
                <a16:creationId xmlns:a16="http://schemas.microsoft.com/office/drawing/2014/main" id="{51157446-72DA-4E9C-8FAD-64865F3F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785225" cy="747712"/>
          </a:xfrm>
        </p:spPr>
        <p:txBody>
          <a:bodyPr/>
          <a:lstStyle/>
          <a:p>
            <a:r>
              <a:rPr lang="cs-CZ" altLang="cs-CZ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Nové bezpečnostní prvky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03C523-1A27-43C5-B7B1-FA39E8D27422}"/>
              </a:ext>
            </a:extLst>
          </p:cNvPr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86F181-4842-40E3-B969-17E0990898D3}"/>
              </a:ext>
            </a:extLst>
          </p:cNvPr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7" name="TextovéPole 8">
            <a:extLst>
              <a:ext uri="{FF2B5EF4-FFF2-40B4-BE49-F238E27FC236}">
                <a16:creationId xmlns:a16="http://schemas.microsoft.com/office/drawing/2014/main" id="{5A5CFB02-AB05-4C63-BB0E-57739A65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180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www.airport-</a:t>
            </a:r>
            <a:r>
              <a:rPr lang="cs-CZ" altLang="cs-CZ" sz="1200" dirty="0" err="1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ostrava.cz</a:t>
            </a:r>
            <a:endParaRPr lang="cs-CZ" altLang="cs-CZ" sz="1200" dirty="0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8" name="Zástupný symbol pro číslo snímku 11">
            <a:extLst>
              <a:ext uri="{FF2B5EF4-FFF2-40B4-BE49-F238E27FC236}">
                <a16:creationId xmlns:a16="http://schemas.microsoft.com/office/drawing/2014/main" id="{98DEE7E5-A946-4D8B-9085-7A1BACF2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5097F6D-2620-427D-BB3E-37A3B207EF50}" type="slidenum">
              <a:rPr lang="cs-CZ" altLang="cs-CZ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39</a:t>
            </a:fld>
            <a:endParaRPr lang="cs-CZ" altLang="cs-CZ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Logo-Ostrava-Airport-2017_GIF"/>
          <p:cNvPicPr>
            <a:picLocks noChangeAspect="1" noChangeArrowheads="1"/>
          </p:cNvPicPr>
          <p:nvPr/>
        </p:nvPicPr>
        <p:blipFill>
          <a:blip r:embed="rId2" cstate="print"/>
          <a:srcRect l="4996" t="10391" r="5078" b="21613"/>
          <a:stretch>
            <a:fillRect/>
          </a:stretch>
        </p:blipFill>
        <p:spPr bwMode="auto">
          <a:xfrm>
            <a:off x="6732240" y="5949280"/>
            <a:ext cx="2079625" cy="584200"/>
          </a:xfrm>
          <a:prstGeom prst="rect">
            <a:avLst/>
          </a:prstGeom>
          <a:noFill/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B161A50-34F7-4E99-A081-79C6CEFC164D}"/>
              </a:ext>
            </a:extLst>
          </p:cNvPr>
          <p:cNvSpPr txBox="1"/>
          <p:nvPr/>
        </p:nvSpPr>
        <p:spPr>
          <a:xfrm>
            <a:off x="0" y="1412776"/>
            <a:ext cx="9144000" cy="200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Brány k měření radiace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Omezení rychlosti na 10 km / hod.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Došlo ke zúžení komunikace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Místo pro odstavení automobilu při poplachu (žlutě)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E63606-8FB1-4C70-AD48-2FCE9B0AA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13" y="3356992"/>
            <a:ext cx="626893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653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28. 03. 2021 Defekt Pneu</a:t>
            </a:r>
          </a:p>
          <a:p>
            <a:pPr lvl="0" algn="ctr">
              <a:spcAft>
                <a:spcPts val="5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500"/>
              </a:spcAft>
            </a:pPr>
            <a:r>
              <a:rPr lang="cs-C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 (pouze ilustrační) </a:t>
            </a:r>
            <a:endParaRPr lang="cs-CZ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6F9E935-150B-4223-B7C3-F80062337E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5412" y="2292760"/>
            <a:ext cx="8353052" cy="33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96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Aktuální projekty a další věci k projednání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1412776"/>
            <a:ext cx="91440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800" dirty="0"/>
              <a:t>Rekonstrukce RWY (projekt)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800" dirty="0"/>
              <a:t>Očekávaný provoz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800" dirty="0"/>
              <a:t>DNY NATO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800" dirty="0"/>
              <a:t>ADQ zaměření geodetické bodové sítě – 04/2021 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800" dirty="0"/>
              <a:t>Monitoring SPO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800" dirty="0"/>
              <a:t>ÚCL Schválení změny – Revize certifikačních specifikací --&gt; změna LP, verze 1.9</a:t>
            </a:r>
          </a:p>
          <a:p>
            <a:pPr marL="457200" indent="-457200">
              <a:spcAft>
                <a:spcPts val="500"/>
              </a:spcAft>
              <a:buFont typeface="+mj-lt"/>
              <a:buAutoNum type="arabicPeriod"/>
            </a:pPr>
            <a:r>
              <a:rPr lang="cs-CZ" sz="2800" dirty="0"/>
              <a:t>Plánovaná výstavba</a:t>
            </a: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540941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E004487-2027-4309-BEF1-E775C47A1831}"/>
              </a:ext>
            </a:extLst>
          </p:cNvPr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3" name="Nadpis 10">
            <a:extLst>
              <a:ext uri="{FF2B5EF4-FFF2-40B4-BE49-F238E27FC236}">
                <a16:creationId xmlns:a16="http://schemas.microsoft.com/office/drawing/2014/main" id="{51157446-72DA-4E9C-8FAD-64865F3F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785225" cy="747712"/>
          </a:xfrm>
        </p:spPr>
        <p:txBody>
          <a:bodyPr/>
          <a:lstStyle/>
          <a:p>
            <a:r>
              <a:rPr lang="cs-CZ" altLang="cs-CZ" sz="32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Cargo</a:t>
            </a:r>
            <a:r>
              <a:rPr lang="cs-CZ" altLang="cs-CZ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terminály (vizualizace)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03C523-1A27-43C5-B7B1-FA39E8D27422}"/>
              </a:ext>
            </a:extLst>
          </p:cNvPr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86F181-4842-40E3-B969-17E0990898D3}"/>
              </a:ext>
            </a:extLst>
          </p:cNvPr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7" name="TextovéPole 8">
            <a:extLst>
              <a:ext uri="{FF2B5EF4-FFF2-40B4-BE49-F238E27FC236}">
                <a16:creationId xmlns:a16="http://schemas.microsoft.com/office/drawing/2014/main" id="{5A5CFB02-AB05-4C63-BB0E-57739A65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180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www.airport-</a:t>
            </a:r>
            <a:r>
              <a:rPr lang="cs-CZ" altLang="cs-CZ" sz="1200" dirty="0" err="1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ostrava.cz</a:t>
            </a:r>
            <a:endParaRPr lang="cs-CZ" altLang="cs-CZ" sz="1200" dirty="0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8" name="Zástupný symbol pro číslo snímku 11">
            <a:extLst>
              <a:ext uri="{FF2B5EF4-FFF2-40B4-BE49-F238E27FC236}">
                <a16:creationId xmlns:a16="http://schemas.microsoft.com/office/drawing/2014/main" id="{98DEE7E5-A946-4D8B-9085-7A1BACF2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5097F6D-2620-427D-BB3E-37A3B207EF50}" type="slidenum">
              <a:rPr lang="cs-CZ" altLang="cs-CZ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41</a:t>
            </a:fld>
            <a:endParaRPr lang="cs-CZ" altLang="cs-CZ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Logo-Ostrava-Airport-2017_GIF"/>
          <p:cNvPicPr>
            <a:picLocks noChangeAspect="1" noChangeArrowheads="1"/>
          </p:cNvPicPr>
          <p:nvPr/>
        </p:nvPicPr>
        <p:blipFill>
          <a:blip r:embed="rId2" cstate="print"/>
          <a:srcRect l="4996" t="10391" r="5078" b="21613"/>
          <a:stretch>
            <a:fillRect/>
          </a:stretch>
        </p:blipFill>
        <p:spPr bwMode="auto">
          <a:xfrm>
            <a:off x="6732240" y="5949280"/>
            <a:ext cx="2079625" cy="584200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470ECE6-5FDA-4EEB-987A-9C3984D8D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71972"/>
            <a:ext cx="7620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6018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E004487-2027-4309-BEF1-E775C47A1831}"/>
              </a:ext>
            </a:extLst>
          </p:cNvPr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3" name="Nadpis 10">
            <a:extLst>
              <a:ext uri="{FF2B5EF4-FFF2-40B4-BE49-F238E27FC236}">
                <a16:creationId xmlns:a16="http://schemas.microsoft.com/office/drawing/2014/main" id="{51157446-72DA-4E9C-8FAD-64865F3F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785225" cy="747712"/>
          </a:xfrm>
        </p:spPr>
        <p:txBody>
          <a:bodyPr/>
          <a:lstStyle/>
          <a:p>
            <a:r>
              <a:rPr lang="cs-CZ" altLang="cs-CZ" sz="3200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Cargo</a:t>
            </a:r>
            <a:r>
              <a:rPr lang="cs-CZ" altLang="cs-CZ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terminály (vizualizace)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03C523-1A27-43C5-B7B1-FA39E8D27422}"/>
              </a:ext>
            </a:extLst>
          </p:cNvPr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86F181-4842-40E3-B969-17E0990898D3}"/>
              </a:ext>
            </a:extLst>
          </p:cNvPr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7" name="TextovéPole 8">
            <a:extLst>
              <a:ext uri="{FF2B5EF4-FFF2-40B4-BE49-F238E27FC236}">
                <a16:creationId xmlns:a16="http://schemas.microsoft.com/office/drawing/2014/main" id="{5A5CFB02-AB05-4C63-BB0E-57739A65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180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www.airport-</a:t>
            </a:r>
            <a:r>
              <a:rPr lang="cs-CZ" altLang="cs-CZ" sz="1200" dirty="0" err="1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ostrava.cz</a:t>
            </a:r>
            <a:endParaRPr lang="cs-CZ" altLang="cs-CZ" sz="1200" dirty="0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8" name="Zástupný symbol pro číslo snímku 11">
            <a:extLst>
              <a:ext uri="{FF2B5EF4-FFF2-40B4-BE49-F238E27FC236}">
                <a16:creationId xmlns:a16="http://schemas.microsoft.com/office/drawing/2014/main" id="{98DEE7E5-A946-4D8B-9085-7A1BACF2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5097F6D-2620-427D-BB3E-37A3B207EF50}" type="slidenum">
              <a:rPr lang="cs-CZ" altLang="cs-CZ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42</a:t>
            </a:fld>
            <a:endParaRPr lang="cs-CZ" altLang="cs-CZ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Logo-Ostrava-Airport-2017_GIF"/>
          <p:cNvPicPr>
            <a:picLocks noChangeAspect="1" noChangeArrowheads="1"/>
          </p:cNvPicPr>
          <p:nvPr/>
        </p:nvPicPr>
        <p:blipFill>
          <a:blip r:embed="rId2" cstate="print"/>
          <a:srcRect l="4996" t="10391" r="5078" b="21613"/>
          <a:stretch>
            <a:fillRect/>
          </a:stretch>
        </p:blipFill>
        <p:spPr bwMode="auto">
          <a:xfrm>
            <a:off x="6732240" y="5949280"/>
            <a:ext cx="2079625" cy="584200"/>
          </a:xfrm>
          <a:prstGeom prst="rect">
            <a:avLst/>
          </a:prstGeom>
          <a:noFill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93674FB-B582-47E6-83CF-321CF3407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0" y="1557338"/>
            <a:ext cx="7715814" cy="43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275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altLang="cs-CZ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Letištní výbor pro bezpečnost</a:t>
            </a:r>
            <a:endParaRPr lang="cs-CZ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0" y="3060352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altLang="cs-CZ" sz="24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Letištní výbor pro bezpečnost</a:t>
            </a:r>
            <a:endParaRPr lang="cs-CZ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54683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E004487-2027-4309-BEF1-E775C47A1831}"/>
              </a:ext>
            </a:extLst>
          </p:cNvPr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3" name="Nadpis 10">
            <a:extLst>
              <a:ext uri="{FF2B5EF4-FFF2-40B4-BE49-F238E27FC236}">
                <a16:creationId xmlns:a16="http://schemas.microsoft.com/office/drawing/2014/main" id="{51157446-72DA-4E9C-8FAD-64865F3F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115888"/>
            <a:ext cx="8785225" cy="747712"/>
          </a:xfrm>
        </p:spPr>
        <p:txBody>
          <a:bodyPr/>
          <a:lstStyle/>
          <a:p>
            <a:r>
              <a:rPr lang="cs-CZ" altLang="cs-CZ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Letištní výbor pro bezpečnost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03C523-1A27-43C5-B7B1-FA39E8D27422}"/>
              </a:ext>
            </a:extLst>
          </p:cNvPr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86F181-4842-40E3-B969-17E0990898D3}"/>
              </a:ext>
            </a:extLst>
          </p:cNvPr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6" name="TextovéPole 9">
            <a:extLst>
              <a:ext uri="{FF2B5EF4-FFF2-40B4-BE49-F238E27FC236}">
                <a16:creationId xmlns:a16="http://schemas.microsoft.com/office/drawing/2014/main" id="{8202EE39-63DE-4190-8639-507F37AF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Arial" charset="0"/>
              </a:rPr>
              <a:t>Dokumentace k vyřízení pro kartové centrum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Arial" charset="0"/>
              </a:rPr>
              <a:t>Aktualizace ceníku UBL</a:t>
            </a:r>
            <a:endParaRPr lang="cs-CZ" altLang="cs-CZ" dirty="0">
              <a:solidFill>
                <a:srgbClr val="1E5E9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7" name="TextovéPole 8">
            <a:extLst>
              <a:ext uri="{FF2B5EF4-FFF2-40B4-BE49-F238E27FC236}">
                <a16:creationId xmlns:a16="http://schemas.microsoft.com/office/drawing/2014/main" id="{5A5CFB02-AB05-4C63-BB0E-57739A65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180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www.airport-</a:t>
            </a:r>
            <a:r>
              <a:rPr lang="cs-CZ" altLang="cs-CZ" sz="1200" dirty="0" err="1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ostrava.cz</a:t>
            </a:r>
            <a:endParaRPr lang="cs-CZ" altLang="cs-CZ" sz="1200" dirty="0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8" name="Zástupný symbol pro číslo snímku 11">
            <a:extLst>
              <a:ext uri="{FF2B5EF4-FFF2-40B4-BE49-F238E27FC236}">
                <a16:creationId xmlns:a16="http://schemas.microsoft.com/office/drawing/2014/main" id="{98DEE7E5-A946-4D8B-9085-7A1BACF2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5097F6D-2620-427D-BB3E-37A3B207EF50}" type="slidenum">
              <a:rPr lang="cs-CZ" altLang="cs-CZ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44</a:t>
            </a:fld>
            <a:endParaRPr lang="cs-CZ" altLang="cs-CZ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Logo-Ostrava-Airport-2017_GIF"/>
          <p:cNvPicPr>
            <a:picLocks noChangeAspect="1" noChangeArrowheads="1"/>
          </p:cNvPicPr>
          <p:nvPr/>
        </p:nvPicPr>
        <p:blipFill>
          <a:blip r:embed="rId2" cstate="print"/>
          <a:srcRect l="4996" t="10391" r="5078" b="21613"/>
          <a:stretch>
            <a:fillRect/>
          </a:stretch>
        </p:blipFill>
        <p:spPr bwMode="auto">
          <a:xfrm>
            <a:off x="6732240" y="5949280"/>
            <a:ext cx="2079625" cy="584200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8C20FAC-4936-4B06-A7F7-C4EF9CE4C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46547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9496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E004487-2027-4309-BEF1-E775C47A1831}"/>
              </a:ext>
            </a:extLst>
          </p:cNvPr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3" name="Nadpis 10">
            <a:extLst>
              <a:ext uri="{FF2B5EF4-FFF2-40B4-BE49-F238E27FC236}">
                <a16:creationId xmlns:a16="http://schemas.microsoft.com/office/drawing/2014/main" id="{51157446-72DA-4E9C-8FAD-64865F3FF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altLang="cs-CZ" sz="32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Letištní výbor pro bezpečnost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703C523-1A27-43C5-B7B1-FA39E8D27422}"/>
              </a:ext>
            </a:extLst>
          </p:cNvPr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86F181-4842-40E3-B969-17E0990898D3}"/>
              </a:ext>
            </a:extLst>
          </p:cNvPr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126" name="TextovéPole 9">
            <a:extLst>
              <a:ext uri="{FF2B5EF4-FFF2-40B4-BE49-F238E27FC236}">
                <a16:creationId xmlns:a16="http://schemas.microsoft.com/office/drawing/2014/main" id="{8202EE39-63DE-4190-8639-507F37AF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2776"/>
            <a:ext cx="914400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Arial" charset="0"/>
              </a:rPr>
              <a:t>Aktualizace NBP (Národní bezpečnostní program)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Arial" charset="0"/>
              </a:rPr>
              <a:t>Kartové centrum (posila)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Arial" charset="0"/>
              </a:rPr>
              <a:t>Proces ověřování spolehlivosti - ruší se 5letá lhůta</a:t>
            </a:r>
          </a:p>
          <a:p>
            <a:pPr marL="514350" indent="-5143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cs-CZ" sz="2800" dirty="0">
                <a:latin typeface="Arial" charset="0"/>
              </a:rPr>
              <a:t>Kontrolní činnost-interní testování</a:t>
            </a:r>
            <a:endParaRPr lang="cs-CZ" altLang="cs-CZ" dirty="0">
              <a:solidFill>
                <a:srgbClr val="1E5E9B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7" name="TextovéPole 8">
            <a:extLst>
              <a:ext uri="{FF2B5EF4-FFF2-40B4-BE49-F238E27FC236}">
                <a16:creationId xmlns:a16="http://schemas.microsoft.com/office/drawing/2014/main" id="{5A5CFB02-AB05-4C63-BB0E-57739A655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453188"/>
            <a:ext cx="18002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1200" dirty="0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www.airport-</a:t>
            </a:r>
            <a:r>
              <a:rPr lang="cs-CZ" altLang="cs-CZ" sz="1200" dirty="0" err="1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ostrava.cz</a:t>
            </a:r>
            <a:endParaRPr lang="cs-CZ" altLang="cs-CZ" sz="1200" dirty="0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8" name="Zástupný symbol pro číslo snímku 11">
            <a:extLst>
              <a:ext uri="{FF2B5EF4-FFF2-40B4-BE49-F238E27FC236}">
                <a16:creationId xmlns:a16="http://schemas.microsoft.com/office/drawing/2014/main" id="{98DEE7E5-A946-4D8B-9085-7A1BACF2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5097F6D-2620-427D-BB3E-37A3B207EF50}" type="slidenum">
              <a:rPr lang="cs-CZ" altLang="cs-CZ">
                <a:solidFill>
                  <a:srgbClr val="BCBCB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45</a:t>
            </a:fld>
            <a:endParaRPr lang="cs-CZ" altLang="cs-CZ">
              <a:solidFill>
                <a:srgbClr val="BCBCB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Logo-Ostrava-Airport-2017_GIF"/>
          <p:cNvPicPr>
            <a:picLocks noChangeAspect="1" noChangeArrowheads="1"/>
          </p:cNvPicPr>
          <p:nvPr/>
        </p:nvPicPr>
        <p:blipFill>
          <a:blip r:embed="rId2" cstate="print"/>
          <a:srcRect l="4996" t="10391" r="5078" b="21613"/>
          <a:stretch>
            <a:fillRect/>
          </a:stretch>
        </p:blipFill>
        <p:spPr bwMode="auto">
          <a:xfrm>
            <a:off x="6732240" y="5949280"/>
            <a:ext cx="2079625" cy="584200"/>
          </a:xfrm>
          <a:prstGeom prst="rect">
            <a:avLst/>
          </a:prstGeom>
          <a:noFill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C9C68E7-2DED-4495-98FB-62179EF0D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97" y="3866351"/>
            <a:ext cx="3065271" cy="22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2799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0"/>
          <p:cNvSpPr>
            <a:spLocks noGrp="1"/>
          </p:cNvSpPr>
          <p:nvPr>
            <p:ph type="ctrTitle"/>
          </p:nvPr>
        </p:nvSpPr>
        <p:spPr>
          <a:xfrm>
            <a:off x="685800" y="2463800"/>
            <a:ext cx="7772400" cy="1470025"/>
          </a:xfrm>
        </p:spPr>
        <p:txBody>
          <a:bodyPr/>
          <a:lstStyle/>
          <a:p>
            <a:r>
              <a:rPr lang="cs-CZ" sz="4000" b="1" dirty="0">
                <a:solidFill>
                  <a:srgbClr val="1E5E9B"/>
                </a:solidFill>
                <a:latin typeface="Tahoma" pitchFamily="34" charset="0"/>
                <a:cs typeface="Tahoma" pitchFamily="34" charset="0"/>
              </a:rPr>
              <a:t>Děkuji za pozornost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198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pic>
        <p:nvPicPr>
          <p:cNvPr id="8199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04. 04. 2021 Poškození radiační brány VZV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Poškození radiační brány u L2 VZV (8t)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Řidič VZV byl oslněn sluncem, madlo levých dveří VZV zachytilo panel s kamerami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Řidič VZV chtěl situaci korigovat a uhnout doprava, avšak zadní části VZV narazil do zábrany</a:t>
            </a:r>
          </a:p>
          <a:p>
            <a:pPr>
              <a:spcAft>
                <a:spcPts val="500"/>
              </a:spcAft>
            </a:pPr>
            <a:endParaRPr lang="cs-CZ" sz="2800" b="1" u="sng" dirty="0"/>
          </a:p>
          <a:p>
            <a:pPr>
              <a:spcAft>
                <a:spcPts val="500"/>
              </a:spcAft>
            </a:pPr>
            <a:endParaRPr lang="cs-CZ" sz="2800" b="1" u="sng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Řešeno s oddělením odbavení letadel, místní úprava značení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652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04. 04. 2021 Poškození radiační brány VZV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788242-5F95-43D0-ACE1-6787595B3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21" y="2132856"/>
            <a:ext cx="5321375" cy="397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98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72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06. 04. 2021 Stavění letadel JobAir / lakovna (IAC) 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V rámci mimořádné události ze dne 13. 03. 2021 (</a:t>
            </a:r>
            <a:r>
              <a:rPr lang="cs-CZ" sz="2800" b="1" dirty="0"/>
              <a:t>požár trafostanice</a:t>
            </a:r>
            <a:r>
              <a:rPr lang="cs-CZ" sz="2800" dirty="0"/>
              <a:t>) žádá IAC o spolupráci při umisťování odstavených letadel před objektem </a:t>
            </a:r>
            <a:br>
              <a:rPr lang="cs-CZ" sz="2800" dirty="0"/>
            </a:br>
            <a:r>
              <a:rPr lang="cs-CZ" sz="2800" dirty="0"/>
              <a:t>JobAir / IAC, tak aby nekomplikovala v případě potřeby příjezd vozidel HZS.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Žádost IAC -- &gt; JobAir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110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06. 04. 2021 Stavění letadel JobAir / lakovna (IAC)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A032975-4CCD-4094-B742-9BC8AE4B2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16" y="1980019"/>
            <a:ext cx="7429500" cy="41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94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908050"/>
          </a:xfrm>
          <a:prstGeom prst="rect">
            <a:avLst/>
          </a:prstGeom>
          <a:solidFill>
            <a:srgbClr val="1E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099" name="Nadpis 10"/>
          <p:cNvSpPr>
            <a:spLocks noGrp="1"/>
          </p:cNvSpPr>
          <p:nvPr>
            <p:ph type="ctrTitle"/>
          </p:nvPr>
        </p:nvSpPr>
        <p:spPr>
          <a:xfrm>
            <a:off x="0" y="115888"/>
            <a:ext cx="9144000" cy="747712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Provozní události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981075"/>
            <a:ext cx="9144000" cy="144463"/>
          </a:xfrm>
          <a:prstGeom prst="rect">
            <a:avLst/>
          </a:prstGeom>
          <a:solidFill>
            <a:srgbClr val="BCBC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1125538"/>
            <a:ext cx="9144000" cy="287337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103" name="TextovéPole 8"/>
          <p:cNvSpPr txBox="1">
            <a:spLocks noChangeArrowheads="1"/>
          </p:cNvSpPr>
          <p:nvPr/>
        </p:nvSpPr>
        <p:spPr bwMode="auto">
          <a:xfrm>
            <a:off x="179388" y="645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 dirty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t>www.airport-ostrava.cz</a:t>
            </a:r>
          </a:p>
        </p:txBody>
      </p:sp>
      <p:sp>
        <p:nvSpPr>
          <p:cNvPr id="4104" name="Zástupný symbol pro číslo snímku 11"/>
          <p:cNvSpPr>
            <a:spLocks noGrp="1"/>
          </p:cNvSpPr>
          <p:nvPr>
            <p:ph type="sldNum" sz="quarter" idx="12"/>
          </p:nvPr>
        </p:nvSpPr>
        <p:spPr bwMode="auto">
          <a:xfrm>
            <a:off x="4386263" y="6356350"/>
            <a:ext cx="37147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43D392E-9C8E-4A76-9481-17A248A12F24}" type="slidenum">
              <a:rPr lang="cs-CZ" smtClean="0">
                <a:solidFill>
                  <a:srgbClr val="BCBCBE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dirty="0">
              <a:solidFill>
                <a:srgbClr val="BCBCB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5" name="Picture 8" descr="L:\Logo Letiste Leose Janacka\Logo-Ostrava-Airport-2017_JPG.jpg"/>
          <p:cNvPicPr>
            <a:picLocks noChangeAspect="1" noChangeArrowheads="1"/>
          </p:cNvPicPr>
          <p:nvPr/>
        </p:nvPicPr>
        <p:blipFill>
          <a:blip r:embed="rId2" cstate="print"/>
          <a:srcRect l="4803" t="7561" r="5331" b="21378"/>
          <a:stretch>
            <a:fillRect/>
          </a:stretch>
        </p:blipFill>
        <p:spPr bwMode="auto">
          <a:xfrm>
            <a:off x="6875463" y="6092825"/>
            <a:ext cx="20224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9">
            <a:extLst>
              <a:ext uri="{FF2B5EF4-FFF2-40B4-BE49-F238E27FC236}">
                <a16:creationId xmlns:a16="http://schemas.microsoft.com/office/drawing/2014/main" id="{5ED10F97-0C58-40FC-AA99-53C968B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6292"/>
            <a:ext cx="9144000" cy="48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500"/>
              </a:spcAft>
            </a:pPr>
            <a:r>
              <a:rPr lang="cs-CZ" sz="2800" b="1" dirty="0"/>
              <a:t>25. 04. 2021 Poškozené návěstidlo APN N1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Nahlášeno zaměstnancem JobAir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Odstavené schody se daly do pohybu při motorové ZK a poškodily návěstidlo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r>
              <a:rPr lang="cs-CZ" sz="2800" dirty="0"/>
              <a:t>Schody byly zabrzděny, ale účinnost brzdy nebyla dostatečná</a:t>
            </a:r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 marL="457200" indent="-457200">
              <a:spcAft>
                <a:spcPts val="500"/>
              </a:spcAft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spcAft>
                <a:spcPts val="500"/>
              </a:spcAft>
            </a:pPr>
            <a:r>
              <a:rPr lang="cs-CZ" sz="2800" b="1" u="sng" dirty="0"/>
              <a:t>Opatření</a:t>
            </a:r>
            <a:r>
              <a:rPr lang="cs-CZ" sz="2800" dirty="0"/>
              <a:t>: Řešeno s JobAir (pí. Taichmanová)</a:t>
            </a:r>
            <a:endParaRPr lang="cs-CZ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510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zentace-sablona-2017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6D8644C9B91B49832A72FCB4405064" ma:contentTypeVersion="0" ma:contentTypeDescription="Vytvoří nový dokument" ma:contentTypeScope="" ma:versionID="d54f3275d2bb52365cc481092a8156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EEC8E9-5DA0-4B17-B183-469D2862AC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BA7DE-6182-4657-90D0-829007DB3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1208BB-B634-4B32-B1C9-0E98EDC08A5F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prezentace-sablona-2017</Template>
  <TotalTime>5124</TotalTime>
  <Words>1534</Words>
  <Application>Microsoft Office PowerPoint</Application>
  <PresentationFormat>Předvádění na obrazovce (4:3)</PresentationFormat>
  <Paragraphs>304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Tahoma</vt:lpstr>
      <vt:lpstr>Wingdings</vt:lpstr>
      <vt:lpstr>prezentace-sablona-2017</vt:lpstr>
      <vt:lpstr> LRST &amp; LAST,  LBV 08. 06. 2021  (minulé zasedání 16. 03. 2021)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Provozní události</vt:lpstr>
      <vt:lpstr>Audity</vt:lpstr>
      <vt:lpstr>Audity SMS (CMS)</vt:lpstr>
      <vt:lpstr>Audity SMS (CMS)</vt:lpstr>
      <vt:lpstr>Regulatorní audity ÚCL 2021</vt:lpstr>
      <vt:lpstr>Přezkoumání SMS – externí subjekty</vt:lpstr>
      <vt:lpstr>Rizika SMS – externí subjekty</vt:lpstr>
      <vt:lpstr>Hodnocení výkonnosti externích subjektů 2021</vt:lpstr>
      <vt:lpstr>Řízení změn</vt:lpstr>
      <vt:lpstr>Compliance management system (CMS)</vt:lpstr>
      <vt:lpstr>Letištní příručka</vt:lpstr>
      <vt:lpstr>Aktualizace LPP</vt:lpstr>
      <vt:lpstr>Safety Portal</vt:lpstr>
      <vt:lpstr>Covid – testování na letišti</vt:lpstr>
      <vt:lpstr>Covid – testování na letišti</vt:lpstr>
      <vt:lpstr>Údržba provozních ploch 05/2021</vt:lpstr>
      <vt:lpstr>Údržba provozních ploch 05/2021</vt:lpstr>
      <vt:lpstr>Riziko zvednutí panelu</vt:lpstr>
      <vt:lpstr>Nové bezpečnostní prvky</vt:lpstr>
      <vt:lpstr>Aktuální projekty a další věci k projednání</vt:lpstr>
      <vt:lpstr>Cargo terminály (vizualizace)</vt:lpstr>
      <vt:lpstr>Cargo terminály (vizualizace)</vt:lpstr>
      <vt:lpstr>Letištní výbor pro bezpečnost</vt:lpstr>
      <vt:lpstr>Letištní výbor pro bezpečnost</vt:lpstr>
      <vt:lpstr>Letištní výbor pro bezpečnost</vt:lpstr>
      <vt:lpstr>Děkuji za pozornost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2021_03_16 LRST</dc:title>
  <dc:creator>Smolon Marek</dc:creator>
  <cp:lastModifiedBy>Smolon Marek</cp:lastModifiedBy>
  <cp:revision>596</cp:revision>
  <cp:lastPrinted>2020-06-22T10:14:02Z</cp:lastPrinted>
  <dcterms:created xsi:type="dcterms:W3CDTF">2017-10-26T06:01:17Z</dcterms:created>
  <dcterms:modified xsi:type="dcterms:W3CDTF">2021-06-08T07:58:27Z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0x010100856D8644C9B91B49832A72FCB4405064</vt:lpwstr>
  </property>
</Properties>
</file>